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83D98"/>
    <a:srgbClr val="E8E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F5F-0E26-4BEB-B6AA-8BD99CFF6A55}" type="datetimeFigureOut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736-65B6-4765-9E8B-0A736423C400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3442-4F11-4014-A78C-7AD115937ADF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43BF-4C10-4ABB-B2AE-882C96EC2108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5/23/08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04B5-E290-45B2-BC9A-3E09A022E8DA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EC77-AC9C-4E01-9D67-F87AEDFB525F}" type="datetime1">
              <a:rPr smtClean="0"/>
              <a:pPr/>
              <a:t>6/3/2007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5F82-BFCC-4D67-9FD9-B7608AB50E04}" type="datetime1">
              <a:rPr smtClean="0"/>
              <a:pPr/>
              <a:t>6/3/2007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B5C9-4756-420D-96C7-C7CF4386562C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E648-2CF3-4257-B93C-6F9BEBB857C0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8DFE-56FB-4CA0-B42A-7DF8245F03B4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F5AD-7E34-4FA8-8C84-E6B97EAFA4B9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3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3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3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3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Photospheric</a:t>
            </a:r>
            <a:r>
              <a:rPr lang="en-US" dirty="0" smtClean="0"/>
              <a:t> X-ray Spectroscopy</a:t>
            </a:r>
            <a:br>
              <a:rPr lang="en-US" dirty="0" smtClean="0"/>
            </a:br>
            <a:r>
              <a:rPr lang="en-US" dirty="0" smtClean="0"/>
              <a:t>of Neutron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Frits Paerels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Columbia University, NY, and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SRON National Institute for Space Research,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Netherlands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400800"/>
            <a:ext cx="28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</a:t>
            </a:r>
            <a:r>
              <a:rPr lang="ru-RU" dirty="0" smtClean="0"/>
              <a:t>-Петербург</a:t>
            </a:r>
            <a:r>
              <a:rPr lang="en-US" dirty="0" smtClean="0"/>
              <a:t>, 23-5-2008</a:t>
            </a:r>
            <a:endParaRPr lang="en-US" dirty="0"/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6248400"/>
            <a:ext cx="1422400" cy="495300"/>
          </a:xfrm>
          <a:prstGeom prst="rect">
            <a:avLst/>
          </a:prstGeom>
        </p:spPr>
      </p:pic>
      <p:pic>
        <p:nvPicPr>
          <p:cNvPr id="8" name="Picture 7" descr="Sron-Logo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98" y="6272784"/>
            <a:ext cx="1593202" cy="37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23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will there be any bound electrons? </a:t>
            </a:r>
          </a:p>
          <a:p>
            <a:r>
              <a:rPr lang="en-US" dirty="0" err="1" smtClean="0"/>
              <a:t>Saha</a:t>
            </a:r>
            <a:r>
              <a:rPr lang="en-US" dirty="0" smtClean="0"/>
              <a:t>/Boltzmann for NS densities </a:t>
            </a:r>
            <a:r>
              <a:rPr lang="en-US" smtClean="0"/>
              <a:t>at high </a:t>
            </a:r>
            <a:r>
              <a:rPr lang="en-US" dirty="0" smtClean="0"/>
              <a:t>temperature:</a:t>
            </a:r>
            <a:endParaRPr lang="en-US" dirty="0"/>
          </a:p>
        </p:txBody>
      </p:sp>
      <p:pic>
        <p:nvPicPr>
          <p:cNvPr id="3" name="Picture 2" descr="saha_boltzmann_Fe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02" y="1195313"/>
            <a:ext cx="7607698" cy="543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368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Resolution </a:t>
            </a:r>
            <a:r>
              <a:rPr lang="en-US" sz="2400" dirty="0" err="1" smtClean="0"/>
              <a:t>Photospheric</a:t>
            </a:r>
            <a:r>
              <a:rPr lang="en-US" sz="2400" dirty="0" smtClean="0"/>
              <a:t> Spectroscopy:</a:t>
            </a:r>
          </a:p>
          <a:p>
            <a:r>
              <a:rPr lang="en-US" sz="2400" dirty="0" smtClean="0"/>
              <a:t>the grating spectrometers on </a:t>
            </a:r>
            <a:r>
              <a:rPr lang="en-US" sz="2400" i="1" dirty="0" smtClean="0"/>
              <a:t>Chandra </a:t>
            </a:r>
            <a:r>
              <a:rPr lang="en-US" sz="2400" dirty="0" smtClean="0"/>
              <a:t>and </a:t>
            </a:r>
            <a:r>
              <a:rPr lang="en-US" sz="2400" i="1" dirty="0" smtClean="0"/>
              <a:t>XMM-Newton </a:t>
            </a:r>
            <a:endParaRPr lang="en-US" sz="2400" i="1" dirty="0"/>
          </a:p>
        </p:txBody>
      </p:sp>
      <p:pic>
        <p:nvPicPr>
          <p:cNvPr id="3" name="Picture 2" descr="spacecraft_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67634"/>
            <a:ext cx="3231908" cy="2037566"/>
          </a:xfrm>
          <a:prstGeom prst="rect">
            <a:avLst/>
          </a:prstGeom>
        </p:spPr>
      </p:pic>
      <p:pic>
        <p:nvPicPr>
          <p:cNvPr id="4" name="Picture 3" descr="ap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2" y="3719394"/>
            <a:ext cx="3898658" cy="2986206"/>
          </a:xfrm>
          <a:prstGeom prst="rect">
            <a:avLst/>
          </a:prstGeom>
        </p:spPr>
      </p:pic>
      <p:pic>
        <p:nvPicPr>
          <p:cNvPr id="5" name="Picture 2" descr="XMM_med.jpg                                                    00029184Macintosh HD                   BB75487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126475"/>
            <a:ext cx="3581400" cy="267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A_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600"/>
            <a:ext cx="4724400" cy="3976370"/>
          </a:xfrm>
          <a:prstGeom prst="rect">
            <a:avLst/>
          </a:prstGeom>
        </p:spPr>
      </p:pic>
      <p:pic>
        <p:nvPicPr>
          <p:cNvPr id="3" name="Picture 2" descr="rgs_desig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26485"/>
            <a:ext cx="2336800" cy="2626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876800"/>
            <a:ext cx="5496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Resolving powers:</a:t>
            </a:r>
          </a:p>
          <a:p>
            <a:r>
              <a:rPr lang="en-US" sz="2000" dirty="0" smtClean="0"/>
              <a:t>	</a:t>
            </a:r>
            <a:r>
              <a:rPr lang="en-US" sz="2000" i="1" dirty="0" smtClean="0"/>
              <a:t>Chandra </a:t>
            </a:r>
            <a:r>
              <a:rPr lang="en-US" sz="2000" dirty="0" smtClean="0"/>
              <a:t>HETGS: 0.5-8 </a:t>
            </a:r>
            <a:r>
              <a:rPr lang="en-US" sz="2000" dirty="0" err="1" smtClean="0"/>
              <a:t>keV</a:t>
            </a:r>
            <a:r>
              <a:rPr lang="en-US" sz="2000" dirty="0" smtClean="0"/>
              <a:t>, </a:t>
            </a:r>
            <a:r>
              <a:rPr lang="en-US" sz="2000" i="1" dirty="0" smtClean="0"/>
              <a:t>E</a:t>
            </a:r>
            <a:r>
              <a:rPr lang="en-US" sz="2000" dirty="0" smtClean="0"/>
              <a:t>/Δ</a:t>
            </a:r>
            <a:r>
              <a:rPr lang="en-US" sz="2000" i="1" dirty="0" smtClean="0"/>
              <a:t>E</a:t>
            </a:r>
            <a:r>
              <a:rPr lang="en-US" sz="2000" dirty="0" smtClean="0"/>
              <a:t> up to ~ 1000</a:t>
            </a:r>
          </a:p>
          <a:p>
            <a:r>
              <a:rPr lang="en-US" sz="2000" dirty="0" smtClean="0"/>
              <a:t>	(</a:t>
            </a:r>
            <a:r>
              <a:rPr lang="en-US" sz="2000" i="1" dirty="0" smtClean="0"/>
              <a:t>Chandra </a:t>
            </a:r>
            <a:r>
              <a:rPr lang="en-US" sz="2000" dirty="0" smtClean="0"/>
              <a:t>LETGS:0.08-2 </a:t>
            </a:r>
            <a:r>
              <a:rPr lang="en-US" sz="2000" dirty="0" err="1" smtClean="0"/>
              <a:t>keV</a:t>
            </a:r>
            <a:r>
              <a:rPr lang="en-US" sz="2000" dirty="0" smtClean="0"/>
              <a:t>, </a:t>
            </a:r>
            <a:r>
              <a:rPr lang="en-US" sz="2000" i="1" dirty="0" smtClean="0"/>
              <a:t>E</a:t>
            </a:r>
            <a:r>
              <a:rPr lang="en-US" sz="2000" dirty="0" smtClean="0"/>
              <a:t>/Δ</a:t>
            </a:r>
            <a:r>
              <a:rPr lang="en-US" sz="2000" i="1" dirty="0" smtClean="0"/>
              <a:t>E</a:t>
            </a:r>
            <a:r>
              <a:rPr lang="en-US" sz="2000" dirty="0" smtClean="0"/>
              <a:t> up to ~ 2000)</a:t>
            </a:r>
          </a:p>
          <a:p>
            <a:r>
              <a:rPr lang="en-US" sz="2000" dirty="0" smtClean="0"/>
              <a:t>	</a:t>
            </a:r>
            <a:r>
              <a:rPr lang="en-US" sz="2000" i="1" dirty="0" smtClean="0"/>
              <a:t>XMM-Newton </a:t>
            </a:r>
            <a:r>
              <a:rPr lang="en-US" sz="2000" dirty="0" smtClean="0"/>
              <a:t>RGS: 0.3-2 </a:t>
            </a:r>
            <a:r>
              <a:rPr lang="en-US" sz="2000" dirty="0" err="1" smtClean="0"/>
              <a:t>keV</a:t>
            </a:r>
            <a:r>
              <a:rPr lang="en-US" sz="2000" dirty="0" smtClean="0"/>
              <a:t>, </a:t>
            </a:r>
            <a:r>
              <a:rPr lang="en-US" sz="2000" i="1" dirty="0" smtClean="0"/>
              <a:t>E</a:t>
            </a:r>
            <a:r>
              <a:rPr lang="en-US" sz="2000" dirty="0" smtClean="0"/>
              <a:t>/Δ</a:t>
            </a:r>
            <a:r>
              <a:rPr lang="en-US" sz="2000" i="1" dirty="0" smtClean="0"/>
              <a:t>E</a:t>
            </a:r>
            <a:r>
              <a:rPr lang="en-US" sz="2000" dirty="0" smtClean="0"/>
              <a:t> up to ~ 700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6_LETG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94034"/>
            <a:ext cx="4538571" cy="3187566"/>
          </a:xfrm>
          <a:prstGeom prst="rect">
            <a:avLst/>
          </a:prstGeom>
        </p:spPr>
      </p:pic>
      <p:pic>
        <p:nvPicPr>
          <p:cNvPr id="3" name="Picture 2" descr="1856_LETG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140" y="914400"/>
            <a:ext cx="3868860" cy="3362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325070"/>
            <a:ext cx="3508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PSR B0656+14/ </a:t>
            </a:r>
            <a:r>
              <a:rPr lang="en-US" sz="2000" i="1" dirty="0" smtClean="0"/>
              <a:t>Chandra </a:t>
            </a:r>
            <a:r>
              <a:rPr lang="en-US" sz="2000" dirty="0" smtClean="0"/>
              <a:t>LETGS</a:t>
            </a:r>
          </a:p>
          <a:p>
            <a:endParaRPr lang="en-US" dirty="0" smtClean="0"/>
          </a:p>
          <a:p>
            <a:r>
              <a:rPr lang="en-US" sz="1600" dirty="0" smtClean="0"/>
              <a:t>(Marshall &amp; Schulz, 2002, </a:t>
            </a:r>
            <a:r>
              <a:rPr lang="en-US" sz="1600" i="1" dirty="0" err="1" smtClean="0"/>
              <a:t>ApJ</a:t>
            </a:r>
            <a:r>
              <a:rPr lang="en-US" sz="1600" dirty="0" smtClean="0"/>
              <a:t>, </a:t>
            </a:r>
            <a:r>
              <a:rPr lang="en-US" sz="1600" b="1" dirty="0" smtClean="0"/>
              <a:t>574</a:t>
            </a:r>
            <a:r>
              <a:rPr lang="en-US" sz="1600" dirty="0" smtClean="0"/>
              <a:t>, 377)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52400"/>
            <a:ext cx="362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RX J1856.5-3754/ </a:t>
            </a:r>
            <a:r>
              <a:rPr lang="en-US" sz="2000" i="1" dirty="0" smtClean="0"/>
              <a:t>Chandra </a:t>
            </a:r>
            <a:r>
              <a:rPr lang="en-US" sz="2000" dirty="0" smtClean="0"/>
              <a:t>LETGS</a:t>
            </a:r>
            <a:endParaRPr lang="en-US" dirty="0" smtClean="0"/>
          </a:p>
          <a:p>
            <a:r>
              <a:rPr lang="en-US" sz="1600" dirty="0" smtClean="0"/>
              <a:t>(Drake et al., 2002, </a:t>
            </a:r>
            <a:r>
              <a:rPr lang="en-US" sz="1600" i="1" dirty="0" err="1" smtClean="0"/>
              <a:t>ApJ</a:t>
            </a:r>
            <a:r>
              <a:rPr lang="en-US" sz="1600" dirty="0" smtClean="0"/>
              <a:t>, </a:t>
            </a:r>
            <a:r>
              <a:rPr lang="en-US" sz="1600" b="1" dirty="0" smtClean="0"/>
              <a:t>572</a:t>
            </a:r>
            <a:r>
              <a:rPr lang="en-US" sz="1600" dirty="0" smtClean="0"/>
              <a:t>, 996)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419600"/>
            <a:ext cx="261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nearly 500 </a:t>
            </a:r>
            <a:r>
              <a:rPr lang="en-US" dirty="0" err="1" smtClean="0"/>
              <a:t>ksec</a:t>
            </a:r>
            <a:r>
              <a:rPr lang="en-US" dirty="0" smtClean="0"/>
              <a:t> exposure!</a:t>
            </a:r>
            <a:endParaRPr lang="en-US" dirty="0"/>
          </a:p>
        </p:txBody>
      </p:sp>
      <p:pic>
        <p:nvPicPr>
          <p:cNvPr id="7" name="Picture 6" descr="fg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876800"/>
            <a:ext cx="2501432" cy="1736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5181600"/>
            <a:ext cx="1152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EW:</a:t>
            </a:r>
          </a:p>
          <a:p>
            <a:r>
              <a:rPr lang="en-US" dirty="0" err="1" smtClean="0"/>
              <a:t>λ/Δλ</a:t>
            </a:r>
            <a:r>
              <a:rPr lang="en-US" dirty="0" smtClean="0"/>
              <a:t> up to</a:t>
            </a:r>
          </a:p>
          <a:p>
            <a:r>
              <a:rPr lang="en-US" dirty="0" smtClean="0"/>
              <a:t>~3500!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9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about the X-ray Burst Spectrum ?</a:t>
            </a:r>
            <a:endParaRPr lang="en-US" sz="2400" dirty="0"/>
          </a:p>
        </p:txBody>
      </p:sp>
      <p:pic>
        <p:nvPicPr>
          <p:cNvPr id="3" name="Picture 2" descr="EXOSAT_0748_dip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824"/>
            <a:ext cx="9144000" cy="4250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715000"/>
            <a:ext cx="536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LMXB EXO 0748-676 (</a:t>
            </a:r>
            <a:r>
              <a:rPr lang="en-US" dirty="0" err="1" smtClean="0"/>
              <a:t>Parmar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1986, </a:t>
            </a:r>
            <a:r>
              <a:rPr lang="en-US" i="1" dirty="0" err="1" smtClean="0"/>
              <a:t>ApJ</a:t>
            </a:r>
            <a:r>
              <a:rPr lang="en-US" dirty="0" smtClean="0"/>
              <a:t>, </a:t>
            </a:r>
            <a:r>
              <a:rPr lang="en-US" b="1" dirty="0" smtClean="0"/>
              <a:t>308</a:t>
            </a:r>
            <a:r>
              <a:rPr lang="en-US" dirty="0" smtClean="0"/>
              <a:t>, 199)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 = 3.82 hr; dips; edge-on; frequent bursts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324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 0748-676/ </a:t>
            </a:r>
            <a:r>
              <a:rPr lang="en-US" i="1" dirty="0" smtClean="0"/>
              <a:t>EXOSAT </a:t>
            </a:r>
            <a:r>
              <a:rPr lang="en-US" dirty="0" smtClean="0"/>
              <a:t>ME 1985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8_nonbur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4573044" cy="6233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66" y="76200"/>
            <a:ext cx="80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1">
                    <a:alpha val="35000"/>
                  </a:schemeClr>
                </a:solidFill>
              </a:rPr>
              <a:t>EXO 0748-676</a:t>
            </a:r>
            <a:r>
              <a:rPr lang="en-US" i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alpha val="35000"/>
                  </a:schemeClr>
                </a:solidFill>
              </a:rPr>
              <a:t>/ XMM-Newton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1">
                    <a:alpha val="35000"/>
                  </a:schemeClr>
                </a:solidFill>
              </a:rPr>
              <a:t>RGS: 300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chemeClr val="tx1">
                    <a:alpha val="35000"/>
                  </a:schemeClr>
                </a:solidFill>
              </a:rPr>
              <a:t>ksec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1">
                    <a:alpha val="35000"/>
                  </a:schemeClr>
                </a:solidFill>
              </a:rPr>
              <a:t> serendipitous exposure during checkout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tx1">
                  <a:alpha val="3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286794" y="3428206"/>
            <a:ext cx="609600" cy="1588"/>
          </a:xfrm>
          <a:prstGeom prst="straightConnector1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590006" y="3352006"/>
            <a:ext cx="609600" cy="1588"/>
          </a:xfrm>
          <a:prstGeom prst="straightConnector1">
            <a:avLst/>
          </a:prstGeom>
          <a:ln w="34925" cap="flat" cmpd="sng" algn="ctr">
            <a:solidFill>
              <a:srgbClr val="E83D9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347760" y="602972"/>
            <a:ext cx="316468" cy="1588"/>
          </a:xfrm>
          <a:prstGeom prst="straightConnector1">
            <a:avLst/>
          </a:prstGeom>
          <a:ln w="34925" cap="flat" cmpd="sng" algn="ctr">
            <a:solidFill>
              <a:srgbClr val="E83D9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737763" y="604163"/>
            <a:ext cx="317262" cy="1588"/>
          </a:xfrm>
          <a:prstGeom prst="straightConnector1">
            <a:avLst/>
          </a:prstGeom>
          <a:ln w="34925" cap="flat" cmpd="sng" algn="ctr">
            <a:solidFill>
              <a:srgbClr val="E83D9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041372" y="1212572"/>
            <a:ext cx="316468" cy="1588"/>
          </a:xfrm>
          <a:prstGeom prst="straightConnector1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685800"/>
            <a:ext cx="2617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Emission/absorption from</a:t>
            </a:r>
          </a:p>
          <a:p>
            <a:r>
              <a:rPr lang="en-US" dirty="0" smtClean="0"/>
              <a:t>accretion disk corona;</a:t>
            </a:r>
          </a:p>
          <a:p>
            <a:r>
              <a:rPr lang="en-US" dirty="0" smtClean="0"/>
              <a:t>He, H-like ions of N, O, 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2438400"/>
            <a:ext cx="207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disk emission</a:t>
            </a:r>
          </a:p>
          <a:p>
            <a:r>
              <a:rPr lang="en-US" dirty="0" smtClean="0"/>
              <a:t>blocked; ADC visible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257800" y="1609130"/>
            <a:ext cx="1524000" cy="1057870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0" y="3733800"/>
            <a:ext cx="285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shines through blocking</a:t>
            </a:r>
          </a:p>
          <a:p>
            <a:r>
              <a:rPr lang="en-US" dirty="0" smtClean="0"/>
              <a:t>material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029200" y="4114800"/>
            <a:ext cx="914400" cy="1588"/>
          </a:xfrm>
          <a:prstGeom prst="straightConnector1">
            <a:avLst/>
          </a:prstGeom>
          <a:ln w="76200" cap="flat" cmpd="sng" algn="ctr">
            <a:solidFill>
              <a:srgbClr val="C050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24600" y="5410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X-ray bursts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5181600" y="5637211"/>
            <a:ext cx="914400" cy="1588"/>
          </a:xfrm>
          <a:prstGeom prst="straightConnector1">
            <a:avLst/>
          </a:prstGeom>
          <a:ln w="76200" cap="flat" cmpd="sng" algn="ctr">
            <a:solidFill>
              <a:srgbClr val="C050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7245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Intermezzo: spectroscopy of the </a:t>
            </a:r>
            <a:r>
              <a:rPr lang="en-US" sz="2000" dirty="0" err="1" smtClean="0"/>
              <a:t>photoionized</a:t>
            </a:r>
            <a:r>
              <a:rPr lang="en-US" sz="2000" dirty="0" smtClean="0"/>
              <a:t> gas in the disk corona </a:t>
            </a:r>
            <a:endParaRPr lang="en-US" sz="2000" dirty="0"/>
          </a:p>
        </p:txBody>
      </p:sp>
      <p:pic>
        <p:nvPicPr>
          <p:cNvPr id="5" name="Picture 4" descr="he_like_grotria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4191000"/>
            <a:ext cx="4038600" cy="2488904"/>
          </a:xfrm>
          <a:prstGeom prst="rect">
            <a:avLst/>
          </a:prstGeom>
        </p:spPr>
      </p:pic>
      <p:pic>
        <p:nvPicPr>
          <p:cNvPr id="6" name="Picture 5" descr="exo_he_like_triplet_zo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263682"/>
            <a:ext cx="5734050" cy="3841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914400"/>
            <a:ext cx="305430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is cool, </a:t>
            </a:r>
            <a:r>
              <a:rPr lang="en-US" dirty="0" err="1" smtClean="0"/>
              <a:t>photoionized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detect narrow RRC;</a:t>
            </a:r>
          </a:p>
          <a:p>
            <a:endParaRPr lang="en-US" dirty="0" smtClean="0"/>
          </a:p>
          <a:p>
            <a:r>
              <a:rPr lang="en-US" dirty="0" smtClean="0"/>
              <a:t>OVII ‘triplet’: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&gt; </a:t>
            </a:r>
            <a:r>
              <a:rPr lang="en-US" i="1" dirty="0" err="1" smtClean="0"/>
              <a:t>r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i</a:t>
            </a:r>
            <a:r>
              <a:rPr lang="en-US" dirty="0" smtClean="0"/>
              <a:t> &gt; </a:t>
            </a:r>
            <a:r>
              <a:rPr lang="en-US" i="1" dirty="0" err="1" smtClean="0"/>
              <a:t>f</a:t>
            </a:r>
            <a:r>
              <a:rPr lang="en-US" dirty="0" smtClean="0"/>
              <a:t> : </a:t>
            </a:r>
            <a:r>
              <a:rPr lang="en-US" dirty="0" err="1" smtClean="0"/>
              <a:t>collisional</a:t>
            </a:r>
            <a:r>
              <a:rPr lang="en-US" dirty="0" smtClean="0"/>
              <a:t> or </a:t>
            </a:r>
            <a:r>
              <a:rPr lang="en-US" dirty="0" err="1" smtClean="0"/>
              <a:t>radiative</a:t>
            </a:r>
            <a:endParaRPr lang="en-US" dirty="0" smtClean="0"/>
          </a:p>
          <a:p>
            <a:r>
              <a:rPr lang="en-US" dirty="0" smtClean="0"/>
              <a:t>		pumping to</a:t>
            </a:r>
            <a:r>
              <a:rPr lang="en-US" i="1" dirty="0" smtClean="0"/>
              <a:t> I </a:t>
            </a:r>
            <a:r>
              <a:rPr lang="en-US" dirty="0" smtClean="0"/>
              <a:t>: </a:t>
            </a:r>
            <a:r>
              <a:rPr lang="en-US" i="1" dirty="0" smtClean="0"/>
              <a:t>high</a:t>
            </a:r>
          </a:p>
          <a:p>
            <a:r>
              <a:rPr lang="en-US" i="1" dirty="0" smtClean="0"/>
              <a:t>		density medium, or </a:t>
            </a:r>
          </a:p>
          <a:p>
            <a:r>
              <a:rPr lang="en-US" i="1" dirty="0" smtClean="0"/>
              <a:t>		strong UV field from </a:t>
            </a:r>
          </a:p>
          <a:p>
            <a:r>
              <a:rPr lang="en-US" i="1" dirty="0" smtClean="0"/>
              <a:t>		disk</a:t>
            </a:r>
          </a:p>
          <a:p>
            <a:r>
              <a:rPr lang="en-US" dirty="0" smtClean="0"/>
              <a:t>very unusual spectrum!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6019800"/>
            <a:ext cx="176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He-like ion </a:t>
            </a:r>
            <a:r>
              <a:rPr lang="en-US" dirty="0" err="1" smtClean="0"/>
              <a:t>n</a:t>
            </a:r>
            <a:r>
              <a:rPr lang="en-US" dirty="0" smtClean="0"/>
              <a:t>=1,2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01159-f1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16000"/>
            <a:ext cx="762000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16468"/>
            <a:ext cx="6542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XMM/RGS: Cumulative spectrum of 30 X-ray bursts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4481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Cottam</a:t>
            </a:r>
            <a:r>
              <a:rPr lang="en-US" sz="1600" dirty="0" smtClean="0"/>
              <a:t>, Paerels, &amp; Mendez, 2002, </a:t>
            </a:r>
            <a:r>
              <a:rPr lang="en-US" sz="1600" i="1" dirty="0" smtClean="0"/>
              <a:t>Nature</a:t>
            </a:r>
            <a:r>
              <a:rPr lang="en-US" sz="1600" dirty="0" smtClean="0"/>
              <a:t>, </a:t>
            </a:r>
            <a:r>
              <a:rPr lang="en-US" sz="1600" b="1" dirty="0" smtClean="0"/>
              <a:t>420</a:t>
            </a:r>
            <a:r>
              <a:rPr lang="en-US" sz="1600" dirty="0" smtClean="0"/>
              <a:t>, 51)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596634" y="767834"/>
            <a:ext cx="902732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749034" y="3205440"/>
            <a:ext cx="902732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6096000"/>
            <a:ext cx="456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correct identification: gravitational </a:t>
            </a:r>
            <a:r>
              <a:rPr lang="en-US" b="1" dirty="0" err="1" smtClean="0">
                <a:solidFill>
                  <a:srgbClr val="FF0000"/>
                </a:solidFill>
              </a:rPr>
              <a:t>redshift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			</a:t>
            </a:r>
            <a:r>
              <a:rPr lang="en-US" b="1" i="1" dirty="0" err="1" smtClean="0">
                <a:solidFill>
                  <a:srgbClr val="FF0000"/>
                </a:solidFill>
              </a:rPr>
              <a:t>z</a:t>
            </a:r>
            <a:r>
              <a:rPr lang="en-US" b="1" dirty="0" smtClean="0">
                <a:solidFill>
                  <a:srgbClr val="FF0000"/>
                </a:solidFill>
              </a:rPr>
              <a:t> = 0.35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552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Irony: if </a:t>
            </a:r>
            <a:r>
              <a:rPr lang="en-US" i="1" dirty="0" err="1" smtClean="0"/>
              <a:t>z</a:t>
            </a:r>
            <a:r>
              <a:rPr lang="en-US" dirty="0" smtClean="0"/>
              <a:t> = 0.35 is correct, star is inside ISCO! accreting gas falls freely into </a:t>
            </a:r>
          </a:p>
          <a:p>
            <a:r>
              <a:rPr lang="en-US" dirty="0" smtClean="0"/>
              <a:t>atmosphere- resulting </a:t>
            </a:r>
            <a:r>
              <a:rPr lang="en-US" dirty="0" err="1" smtClean="0"/>
              <a:t>spallation</a:t>
            </a:r>
            <a:r>
              <a:rPr lang="en-US" dirty="0" smtClean="0"/>
              <a:t> may have observable effects (</a:t>
            </a:r>
            <a:r>
              <a:rPr lang="en-US" i="1" dirty="0" smtClean="0"/>
              <a:t>e.g</a:t>
            </a:r>
            <a:r>
              <a:rPr lang="en-US" dirty="0" smtClean="0"/>
              <a:t>. appearance</a:t>
            </a:r>
          </a:p>
          <a:p>
            <a:r>
              <a:rPr lang="en-US" dirty="0" smtClean="0"/>
              <a:t>of elements </a:t>
            </a:r>
            <a:r>
              <a:rPr lang="en-US" i="1" dirty="0" smtClean="0"/>
              <a:t>Z</a:t>
            </a:r>
            <a:r>
              <a:rPr lang="en-US" dirty="0" smtClean="0"/>
              <a:t> = 25, 24, 23, … )</a:t>
            </a:r>
            <a:endParaRPr lang="en-US" dirty="0"/>
          </a:p>
        </p:txBody>
      </p:sp>
      <p:pic>
        <p:nvPicPr>
          <p:cNvPr id="3" name="Picture 2" descr="zeldovich_shakur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264" y="1524000"/>
            <a:ext cx="48994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g_balmer cop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95400" y="685800"/>
            <a:ext cx="64008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19800"/>
            <a:ext cx="531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slow spin (fortuitous)! </a:t>
            </a:r>
          </a:p>
          <a:p>
            <a:r>
              <a:rPr lang="en-US" dirty="0" smtClean="0"/>
              <a:t> </a:t>
            </a:r>
            <a:r>
              <a:rPr lang="en-US" i="1" dirty="0" err="1" smtClean="0"/>
              <a:t>ν</a:t>
            </a:r>
            <a:r>
              <a:rPr lang="en-US" dirty="0" smtClean="0"/>
              <a:t> = 45 Hz, </a:t>
            </a:r>
            <a:r>
              <a:rPr lang="en-US" dirty="0" err="1" smtClean="0"/>
              <a:t>Villareal</a:t>
            </a:r>
            <a:r>
              <a:rPr lang="en-US" dirty="0" smtClean="0"/>
              <a:t> &amp; </a:t>
            </a:r>
            <a:r>
              <a:rPr lang="en-US" dirty="0" err="1" smtClean="0"/>
              <a:t>Strohmayer</a:t>
            </a:r>
            <a:r>
              <a:rPr lang="en-US" dirty="0" smtClean="0"/>
              <a:t>, 2004, </a:t>
            </a:r>
            <a:r>
              <a:rPr lang="en-US" i="1" dirty="0" err="1" smtClean="0"/>
              <a:t>ApJ</a:t>
            </a:r>
            <a:r>
              <a:rPr lang="en-US" dirty="0" smtClean="0"/>
              <a:t>, </a:t>
            </a:r>
            <a:r>
              <a:rPr lang="en-US" b="1" dirty="0" smtClean="0"/>
              <a:t>614</a:t>
            </a:r>
            <a:r>
              <a:rPr lang="en-US" dirty="0" smtClean="0"/>
              <a:t>, L121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04800"/>
            <a:ext cx="64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Curve of growth for Fe XXVI </a:t>
            </a:r>
            <a:r>
              <a:rPr lang="en-US" dirty="0" err="1" smtClean="0"/>
              <a:t>n</a:t>
            </a:r>
            <a:r>
              <a:rPr lang="en-US" dirty="0" smtClean="0"/>
              <a:t>=2-3 (absorbing layer approximation)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523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Neutron Star Masses and Radii, 1932 - …</a:t>
            </a:r>
            <a:endParaRPr lang="en-US" sz="2400" dirty="0"/>
          </a:p>
        </p:txBody>
      </p:sp>
      <p:pic>
        <p:nvPicPr>
          <p:cNvPr id="5" name="Picture 4" descr="equation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08" y="1447801"/>
            <a:ext cx="5084352" cy="1488764"/>
          </a:xfrm>
          <a:prstGeom prst="rect">
            <a:avLst/>
          </a:prstGeom>
        </p:spPr>
      </p:pic>
      <p:pic>
        <p:nvPicPr>
          <p:cNvPr id="6" name="Picture 5" descr="equation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20" y="3349198"/>
            <a:ext cx="7019680" cy="1329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5334000"/>
            <a:ext cx="43252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en-US" sz="3200" i="1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 = 1.5 M</a:t>
            </a:r>
            <a:r>
              <a:rPr lang="en-US" sz="4000" baseline="-250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i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= 10 km”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S_reob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92" y="1191768"/>
            <a:ext cx="6541008" cy="4474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6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Attempt verification: </a:t>
            </a:r>
            <a:r>
              <a:rPr lang="en-US" dirty="0" err="1" smtClean="0"/>
              <a:t>reobservation</a:t>
            </a:r>
            <a:r>
              <a:rPr lang="en-US" dirty="0" smtClean="0"/>
              <a:t> of the Fe XVII </a:t>
            </a:r>
            <a:r>
              <a:rPr lang="en-US" dirty="0" err="1" smtClean="0"/>
              <a:t>Balmer</a:t>
            </a:r>
            <a:r>
              <a:rPr lang="en-US" dirty="0" smtClean="0"/>
              <a:t> band with XMM/RGS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3098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Cottam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., 2008, </a:t>
            </a:r>
            <a:r>
              <a:rPr lang="en-US" sz="1600" i="1" dirty="0" err="1" smtClean="0"/>
              <a:t>ApJ</a:t>
            </a:r>
            <a:r>
              <a:rPr lang="en-US" sz="1600" dirty="0" smtClean="0"/>
              <a:t>, </a:t>
            </a:r>
            <a:r>
              <a:rPr lang="en-US" sz="1600" b="1" dirty="0" smtClean="0"/>
              <a:t>672</a:t>
            </a:r>
            <a:r>
              <a:rPr lang="en-US" sz="1600" dirty="0" smtClean="0"/>
              <a:t>, 504)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S_reobs_ob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13033"/>
            <a:ext cx="8445676" cy="3135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62000"/>
            <a:ext cx="297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to 2000 observation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TG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86952" y="-210553"/>
            <a:ext cx="5446294" cy="739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503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Attempt verification: search the Fe XVII Lyman band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634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 X-ray bursts with </a:t>
            </a:r>
            <a:r>
              <a:rPr lang="en-US" i="1" dirty="0" smtClean="0"/>
              <a:t>Chandra </a:t>
            </a:r>
            <a:r>
              <a:rPr lang="en-US" dirty="0" smtClean="0"/>
              <a:t>HETGS; Paerels </a:t>
            </a:r>
            <a:r>
              <a:rPr lang="en-US" i="1" dirty="0" smtClean="0"/>
              <a:t>et al</a:t>
            </a:r>
            <a:r>
              <a:rPr lang="en-US" dirty="0" smtClean="0"/>
              <a:t>., in preparation.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TGS_l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92969" y="-140368"/>
            <a:ext cx="50532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TGS_mode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68" y="0"/>
            <a:ext cx="50532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ation7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3397"/>
            <a:ext cx="7391400" cy="916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6134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</a:t>
            </a:r>
            <a:r>
              <a:rPr lang="en-US" sz="2000" i="1" dirty="0" err="1" smtClean="0"/>
              <a:t>spectroscopically</a:t>
            </a:r>
            <a:r>
              <a:rPr lang="en-US" sz="2000" i="1" dirty="0" smtClean="0"/>
              <a:t> </a:t>
            </a:r>
            <a:r>
              <a:rPr lang="en-US" sz="2000" dirty="0" smtClean="0"/>
              <a:t>accurate models for the spectrum</a:t>
            </a:r>
          </a:p>
          <a:p>
            <a:r>
              <a:rPr lang="en-US" sz="2000" dirty="0" smtClean="0"/>
              <a:t>Improvements needed: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69659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TLUSTY NLTE model atmospheres code (Ivan </a:t>
            </a:r>
            <a:r>
              <a:rPr lang="en-US" dirty="0" err="1" smtClean="0"/>
              <a:t>Hubeny</a:t>
            </a:r>
            <a:r>
              <a:rPr lang="en-US" dirty="0" smtClean="0"/>
              <a:t>, Thierry </a:t>
            </a:r>
            <a:r>
              <a:rPr lang="en-US" dirty="0" err="1" smtClean="0"/>
              <a:t>Lanz</a:t>
            </a:r>
            <a:r>
              <a:rPr lang="en-US" dirty="0" smtClean="0"/>
              <a:t>)</a:t>
            </a:r>
          </a:p>
          <a:p>
            <a:r>
              <a:rPr lang="en-US" dirty="0" smtClean="0"/>
              <a:t>NLTE important: Fe XXVI </a:t>
            </a:r>
            <a:r>
              <a:rPr lang="en-US" dirty="0" err="1" smtClean="0"/>
              <a:t>Lyα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complete Fe atomic structure model; consider all transitions</a:t>
            </a:r>
          </a:p>
          <a:p>
            <a:r>
              <a:rPr lang="en-US" dirty="0" smtClean="0"/>
              <a:t>Need model for Stark effect, pressure ionization: plasma-ion interaction,</a:t>
            </a:r>
          </a:p>
          <a:p>
            <a:r>
              <a:rPr lang="en-US" dirty="0" smtClean="0"/>
              <a:t>		probably very nonlinear (not a dilute plasma)</a:t>
            </a:r>
          </a:p>
          <a:p>
            <a:r>
              <a:rPr lang="en-US" dirty="0" smtClean="0"/>
              <a:t>Want to model Lyman, </a:t>
            </a:r>
            <a:r>
              <a:rPr lang="en-US" dirty="0" err="1" smtClean="0"/>
              <a:t>Balmer</a:t>
            </a:r>
            <a:r>
              <a:rPr lang="en-US" dirty="0" smtClean="0"/>
              <a:t>, and </a:t>
            </a:r>
            <a:r>
              <a:rPr lang="en-US" b="1" i="1" dirty="0" err="1" smtClean="0"/>
              <a:t>Paschen</a:t>
            </a:r>
            <a:r>
              <a:rPr lang="en-US" b="1" i="1" dirty="0" smtClean="0"/>
              <a:t> </a:t>
            </a:r>
            <a:r>
              <a:rPr lang="en-US" dirty="0" smtClean="0"/>
              <a:t>(spectra exist!)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LUSTY_single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6071"/>
            <a:ext cx="4953000" cy="67219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3972474" cy="5495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2789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 Measurements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500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From: </a:t>
            </a:r>
            <a:r>
              <a:rPr lang="en-US" sz="1600" dirty="0" err="1" smtClean="0"/>
              <a:t>Lattimer</a:t>
            </a:r>
            <a:r>
              <a:rPr lang="en-US" sz="1600" dirty="0" smtClean="0"/>
              <a:t> &amp; </a:t>
            </a:r>
            <a:r>
              <a:rPr lang="en-US" sz="1600" dirty="0" err="1" smtClean="0"/>
              <a:t>Prakash</a:t>
            </a:r>
            <a:r>
              <a:rPr lang="en-US" sz="1600" dirty="0" smtClean="0"/>
              <a:t>, 2007, </a:t>
            </a:r>
            <a:r>
              <a:rPr lang="en-US" sz="1600" i="1" dirty="0" smtClean="0"/>
              <a:t>Physics Reports</a:t>
            </a:r>
            <a:r>
              <a:rPr lang="en-US" sz="1600" dirty="0" smtClean="0"/>
              <a:t>, </a:t>
            </a:r>
            <a:r>
              <a:rPr lang="en-US" sz="1600" b="1" dirty="0" smtClean="0"/>
              <a:t>442</a:t>
            </a:r>
            <a:r>
              <a:rPr lang="en-US" sz="1600" dirty="0" smtClean="0"/>
              <a:t>, 109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-R-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52539"/>
            <a:ext cx="4934224" cy="3624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4634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Masses and Radii; Equation of State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6336268"/>
            <a:ext cx="2813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From: </a:t>
            </a:r>
            <a:r>
              <a:rPr lang="en-US" sz="1600" dirty="0" err="1" smtClean="0"/>
              <a:t>Lattimer</a:t>
            </a:r>
            <a:r>
              <a:rPr lang="en-US" sz="1600" dirty="0" smtClean="0"/>
              <a:t> &amp; </a:t>
            </a:r>
            <a:r>
              <a:rPr lang="en-US" sz="1600" dirty="0" err="1" smtClean="0"/>
              <a:t>Prakash</a:t>
            </a:r>
            <a:r>
              <a:rPr lang="en-US" sz="1600" dirty="0" smtClean="0"/>
              <a:t>, 2007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6057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Limits from fundamental considerations (</a:t>
            </a:r>
            <a:r>
              <a:rPr lang="en-US" i="1" dirty="0" err="1" smtClean="0"/>
              <a:t>c</a:t>
            </a:r>
            <a:r>
              <a:rPr lang="en-US" sz="2400" i="1" baseline="-25000" dirty="0" err="1" smtClean="0"/>
              <a:t>s</a:t>
            </a:r>
            <a:r>
              <a:rPr lang="en-US" dirty="0" smtClean="0"/>
              <a:t> &lt; </a:t>
            </a:r>
            <a:r>
              <a:rPr lang="en-US" i="1" dirty="0" err="1" smtClean="0"/>
              <a:t>c</a:t>
            </a:r>
            <a:r>
              <a:rPr lang="en-US" dirty="0" smtClean="0"/>
              <a:t>, etc.); Spin rate; </a:t>
            </a:r>
          </a:p>
          <a:p>
            <a:r>
              <a:rPr lang="en-US" i="1" dirty="0" smtClean="0"/>
              <a:t>soon</a:t>
            </a:r>
            <a:r>
              <a:rPr lang="en-US" dirty="0" smtClean="0"/>
              <a:t>: moment of inertia from precession of </a:t>
            </a:r>
            <a:r>
              <a:rPr lang="en-US" b="1" i="1" dirty="0" smtClean="0"/>
              <a:t>S</a:t>
            </a:r>
            <a:r>
              <a:rPr lang="en-US" dirty="0" smtClean="0"/>
              <a:t> in binary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95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Attempts to use </a:t>
            </a:r>
            <a:r>
              <a:rPr lang="en-US" sz="2400" dirty="0" err="1" smtClean="0"/>
              <a:t>photospheric</a:t>
            </a:r>
            <a:r>
              <a:rPr lang="en-US" sz="2400" dirty="0" smtClean="0"/>
              <a:t> (X-ray) emission</a:t>
            </a:r>
            <a:endParaRPr lang="en-US" sz="2400" dirty="0"/>
          </a:p>
        </p:txBody>
      </p:sp>
      <p:pic>
        <p:nvPicPr>
          <p:cNvPr id="3" name="Picture 2" descr="0656_ROSA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267"/>
            <a:ext cx="9144000" cy="5147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172200"/>
            <a:ext cx="54565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photospheric</a:t>
            </a:r>
            <a:r>
              <a:rPr lang="en-US" dirty="0" smtClean="0"/>
              <a:t> emission from PSR B0656+14</a:t>
            </a:r>
          </a:p>
          <a:p>
            <a:r>
              <a:rPr lang="en-US" sz="1600" dirty="0" smtClean="0"/>
              <a:t>(from Finley, </a:t>
            </a:r>
            <a:r>
              <a:rPr lang="en-US" sz="1600" dirty="0" err="1" smtClean="0"/>
              <a:t>Ögelman</a:t>
            </a:r>
            <a:r>
              <a:rPr lang="en-US" sz="1600" dirty="0" smtClean="0"/>
              <a:t>, </a:t>
            </a:r>
            <a:r>
              <a:rPr lang="en-US" sz="1600" dirty="0" err="1" smtClean="0"/>
              <a:t>Kızıloğlu</a:t>
            </a:r>
            <a:r>
              <a:rPr lang="en-US" sz="1600" dirty="0" smtClean="0"/>
              <a:t>, 1992, </a:t>
            </a:r>
            <a:r>
              <a:rPr lang="en-US" sz="1600" i="1" dirty="0" smtClean="0"/>
              <a:t>Ap. J. (Letters)</a:t>
            </a:r>
            <a:r>
              <a:rPr lang="en-US" sz="1600" dirty="0" smtClean="0"/>
              <a:t>, </a:t>
            </a:r>
            <a:r>
              <a:rPr lang="en-US" sz="1600" b="1" dirty="0" smtClean="0"/>
              <a:t>394</a:t>
            </a:r>
            <a:r>
              <a:rPr lang="en-US" sz="1600" dirty="0" smtClean="0"/>
              <a:t>, L21)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0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measure radius: need distance !</a:t>
            </a:r>
          </a:p>
          <a:p>
            <a:r>
              <a:rPr lang="en-US" dirty="0" smtClean="0"/>
              <a:t>At low resolution and/or S/N: cannot measure intrinsic spectral shape</a:t>
            </a:r>
          </a:p>
          <a:p>
            <a:r>
              <a:rPr lang="en-US" dirty="0" smtClean="0"/>
              <a:t>											(everything looks like black body!) </a:t>
            </a:r>
            <a:endParaRPr lang="en-US" dirty="0"/>
          </a:p>
        </p:txBody>
      </p:sp>
      <p:pic>
        <p:nvPicPr>
          <p:cNvPr id="3" name="Picture 2" descr="waki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00439"/>
            <a:ext cx="8429360" cy="4314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019800"/>
            <a:ext cx="4033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TENMA (proportional counter)</a:t>
            </a:r>
          </a:p>
          <a:p>
            <a:r>
              <a:rPr lang="en-US" dirty="0" smtClean="0"/>
              <a:t>(from </a:t>
            </a:r>
            <a:r>
              <a:rPr lang="en-US" dirty="0" err="1" smtClean="0"/>
              <a:t>Waki</a:t>
            </a:r>
            <a:r>
              <a:rPr lang="en-US" dirty="0" smtClean="0"/>
              <a:t> et al., 1984, </a:t>
            </a:r>
            <a:r>
              <a:rPr lang="en-US" i="1" dirty="0" smtClean="0"/>
              <a:t>PASJ</a:t>
            </a:r>
            <a:r>
              <a:rPr lang="en-US" dirty="0" smtClean="0"/>
              <a:t>, </a:t>
            </a:r>
            <a:r>
              <a:rPr lang="en-US" b="1" dirty="0" smtClean="0"/>
              <a:t>36</a:t>
            </a:r>
            <a:r>
              <a:rPr lang="en-US" dirty="0" smtClean="0"/>
              <a:t>, 819)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76535"/>
            <a:ext cx="7875774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Potential of stellar </a:t>
            </a:r>
            <a:r>
              <a:rPr lang="en-US" sz="2800" dirty="0" err="1" smtClean="0"/>
              <a:t>photospheric</a:t>
            </a:r>
            <a:r>
              <a:rPr lang="en-US" sz="2800" dirty="0" smtClean="0"/>
              <a:t> spectroscopy</a:t>
            </a:r>
          </a:p>
          <a:p>
            <a:endParaRPr lang="en-US" sz="2400" dirty="0" smtClean="0"/>
          </a:p>
          <a:p>
            <a:r>
              <a:rPr lang="en-US" sz="2400" dirty="0" smtClean="0"/>
              <a:t>atomic absorption: </a:t>
            </a:r>
            <a:r>
              <a:rPr lang="en-US" sz="2400" i="1" dirty="0" err="1" smtClean="0"/>
              <a:t>T</a:t>
            </a:r>
            <a:r>
              <a:rPr lang="en-US" sz="3200" baseline="-25000" dirty="0" err="1" smtClean="0"/>
              <a:t>eff</a:t>
            </a:r>
            <a:r>
              <a:rPr lang="en-US" sz="2400" dirty="0" smtClean="0"/>
              <a:t>, abundances, </a:t>
            </a:r>
            <a:r>
              <a:rPr lang="en-US" sz="2400" b="1" i="1" dirty="0" smtClean="0"/>
              <a:t>B</a:t>
            </a:r>
            <a:r>
              <a:rPr lang="en-US" sz="2400" dirty="0" smtClean="0"/>
              <a:t>, rotation;</a:t>
            </a:r>
          </a:p>
          <a:p>
            <a:r>
              <a:rPr lang="en-US" sz="2400" dirty="0" smtClean="0"/>
              <a:t>	NS: gravitational </a:t>
            </a:r>
            <a:r>
              <a:rPr lang="en-US" sz="2400" dirty="0" err="1" smtClean="0"/>
              <a:t>redshift</a:t>
            </a:r>
            <a:r>
              <a:rPr lang="en-US" sz="2400" dirty="0" smtClean="0"/>
              <a:t>!</a:t>
            </a:r>
          </a:p>
          <a:p>
            <a:endParaRPr lang="en-US" sz="2400" dirty="0" smtClean="0"/>
          </a:p>
          <a:p>
            <a:r>
              <a:rPr lang="en-US" sz="2400" dirty="0" smtClean="0"/>
              <a:t>X-ray burst spectrum: </a:t>
            </a:r>
          </a:p>
          <a:p>
            <a:r>
              <a:rPr lang="en-US" sz="2400" dirty="0" smtClean="0"/>
              <a:t>	bright, probably low </a:t>
            </a:r>
            <a:r>
              <a:rPr lang="en-US" sz="2400" b="1" i="1" dirty="0" smtClean="0"/>
              <a:t>B</a:t>
            </a:r>
            <a:r>
              <a:rPr lang="en-US" sz="2400" dirty="0" smtClean="0"/>
              <a:t>, freshly accreting metals</a:t>
            </a:r>
          </a:p>
          <a:p>
            <a:r>
              <a:rPr lang="en-US" sz="2400" dirty="0" smtClean="0"/>
              <a:t>	complements study of INS (</a:t>
            </a:r>
            <a:r>
              <a:rPr lang="en-US" sz="2400" i="1" dirty="0" smtClean="0"/>
              <a:t>high </a:t>
            </a:r>
            <a:r>
              <a:rPr lang="en-US" sz="2400" b="1" i="1" dirty="0" smtClean="0"/>
              <a:t>B</a:t>
            </a:r>
            <a:r>
              <a:rPr lang="en-US" sz="2400" dirty="0" smtClean="0"/>
              <a:t>, probably pure H or He)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5367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Stark spectroscopy in Neutron Stars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626752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Pressure broadening </a:t>
            </a:r>
            <a:r>
              <a:rPr lang="en-US" dirty="0" smtClean="0"/>
              <a:t>should be observable!</a:t>
            </a:r>
          </a:p>
          <a:p>
            <a:r>
              <a:rPr lang="en-US" dirty="0" err="1" smtClean="0"/>
              <a:t>Hydrogenic</a:t>
            </a:r>
            <a:r>
              <a:rPr lang="en-US" dirty="0" smtClean="0"/>
              <a:t> ion (for simplicity):</a:t>
            </a:r>
          </a:p>
          <a:p>
            <a:endParaRPr lang="en-US" dirty="0" smtClean="0"/>
          </a:p>
          <a:p>
            <a:r>
              <a:rPr lang="en-US" dirty="0" smtClean="0"/>
              <a:t>	linear Stark effect:   Δ</a:t>
            </a:r>
            <a:r>
              <a:rPr lang="en-US" i="1" dirty="0" smtClean="0"/>
              <a:t>E</a:t>
            </a:r>
            <a:r>
              <a:rPr lang="en-US" dirty="0" smtClean="0"/>
              <a:t> = 3</a:t>
            </a:r>
            <a:r>
              <a:rPr lang="en-US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dirty="0" smtClean="0"/>
              <a:t>|</a:t>
            </a:r>
            <a:r>
              <a:rPr lang="en-US" b="1" i="1" dirty="0" smtClean="0"/>
              <a:t>E</a:t>
            </a:r>
            <a:r>
              <a:rPr lang="en-US" dirty="0" smtClean="0"/>
              <a:t>|/</a:t>
            </a:r>
            <a:r>
              <a:rPr lang="en-US" i="1" dirty="0" smtClean="0"/>
              <a:t>Z    </a:t>
            </a:r>
            <a:endParaRPr lang="en-US" dirty="0" smtClean="0"/>
          </a:p>
          <a:p>
            <a:r>
              <a:rPr lang="en-US" dirty="0" smtClean="0"/>
              <a:t>	(</a:t>
            </a:r>
            <a:r>
              <a:rPr lang="en-US" b="1" i="1" dirty="0" smtClean="0"/>
              <a:t>E</a:t>
            </a:r>
            <a:r>
              <a:rPr lang="en-US" dirty="0" smtClean="0"/>
              <a:t> perturbing electric field, </a:t>
            </a:r>
            <a:r>
              <a:rPr lang="en-US" i="1" dirty="0" smtClean="0"/>
              <a:t>Z</a:t>
            </a:r>
            <a:r>
              <a:rPr lang="en-US" dirty="0" smtClean="0"/>
              <a:t> nuclear charge, </a:t>
            </a:r>
            <a:r>
              <a:rPr lang="en-US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dirty="0" smtClean="0"/>
              <a:t>: Bohr radius</a:t>
            </a:r>
          </a:p>
          <a:p>
            <a:r>
              <a:rPr lang="en-US" dirty="0" smtClean="0"/>
              <a:t>	dimensionally: Δ</a:t>
            </a:r>
            <a:r>
              <a:rPr lang="en-US" i="1" dirty="0" smtClean="0"/>
              <a:t>E ~ </a:t>
            </a:r>
            <a:r>
              <a:rPr lang="en-US" b="1" i="1" dirty="0" err="1" smtClean="0"/>
              <a:t>p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b="1" i="1" dirty="0" err="1" smtClean="0">
                <a:ea typeface="Wingdings"/>
                <a:cs typeface="Wingdings"/>
              </a:rPr>
              <a:t>E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r>
              <a:rPr lang="en-US" dirty="0" smtClean="0"/>
              <a:t>	so</a:t>
            </a:r>
          </a:p>
          <a:p>
            <a:endParaRPr lang="en-US" dirty="0" smtClean="0"/>
          </a:p>
          <a:p>
            <a:r>
              <a:rPr lang="en-US" dirty="0" smtClean="0"/>
              <a:t>		   </a:t>
            </a:r>
            <a:endParaRPr lang="en-US" dirty="0"/>
          </a:p>
        </p:txBody>
      </p:sp>
      <p:pic>
        <p:nvPicPr>
          <p:cNvPr id="4" name="Picture 3" descr="equation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07" y="2895600"/>
            <a:ext cx="5666493" cy="1296284"/>
          </a:xfrm>
          <a:prstGeom prst="rect">
            <a:avLst/>
          </a:prstGeom>
        </p:spPr>
      </p:pic>
      <p:pic>
        <p:nvPicPr>
          <p:cNvPr id="5" name="Picture 4" descr="equation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31" y="4947023"/>
            <a:ext cx="6077169" cy="996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343400"/>
            <a:ext cx="672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characteristic density: from integrating hydrostatic eq. down to </a:t>
            </a:r>
            <a:r>
              <a:rPr lang="en-US" i="1" dirty="0" smtClean="0"/>
              <a:t>τ</a:t>
            </a:r>
            <a:r>
              <a:rPr lang="en-US" sz="2400" baseline="-25000" dirty="0" smtClean="0"/>
              <a:t>T</a:t>
            </a:r>
            <a:r>
              <a:rPr lang="en-US" dirty="0" smtClean="0"/>
              <a:t> = 1: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3723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Stark width is not small!</a:t>
            </a:r>
            <a:endParaRPr lang="en-US" sz="2400" dirty="0"/>
          </a:p>
        </p:txBody>
      </p:sp>
      <p:pic>
        <p:nvPicPr>
          <p:cNvPr id="3" name="Picture 2" descr="equation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25831"/>
            <a:ext cx="6410393" cy="879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57400"/>
            <a:ext cx="72956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 for O VIII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(853 </a:t>
            </a:r>
            <a:r>
              <a:rPr lang="en-US" dirty="0" err="1" smtClean="0">
                <a:solidFill>
                  <a:srgbClr val="FF0000"/>
                </a:solidFill>
              </a:rPr>
              <a:t>eV</a:t>
            </a:r>
            <a:r>
              <a:rPr lang="en-US" dirty="0" smtClean="0">
                <a:solidFill>
                  <a:srgbClr val="FF0000"/>
                </a:solidFill>
              </a:rPr>
              <a:t>): Δ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= 1/40!  </a:t>
            </a:r>
          </a:p>
          <a:p>
            <a:r>
              <a:rPr lang="en-US" dirty="0" smtClean="0"/>
              <a:t>Higher order series members even more broadened: </a:t>
            </a:r>
          </a:p>
          <a:p>
            <a:r>
              <a:rPr lang="en-US" dirty="0" smtClean="0"/>
              <a:t>		absorption spectrum strongly density-sensitive</a:t>
            </a:r>
          </a:p>
          <a:p>
            <a:endParaRPr lang="en-US" dirty="0" smtClean="0"/>
          </a:p>
          <a:p>
            <a:r>
              <a:rPr lang="en-US" dirty="0" smtClean="0"/>
              <a:t>Stark broadening dominates over wide range of conditions:</a:t>
            </a:r>
          </a:p>
          <a:p>
            <a:endParaRPr lang="en-US" dirty="0" smtClean="0"/>
          </a:p>
          <a:p>
            <a:r>
              <a:rPr lang="en-US" dirty="0" smtClean="0"/>
              <a:t>	thermal Doppler:</a:t>
            </a:r>
          </a:p>
          <a:p>
            <a:endParaRPr lang="en-US" dirty="0" smtClean="0"/>
          </a:p>
          <a:p>
            <a:r>
              <a:rPr lang="en-US" dirty="0" smtClean="0"/>
              <a:t>	rotation:  Δ</a:t>
            </a:r>
            <a:r>
              <a:rPr lang="en-US" i="1" dirty="0" smtClean="0"/>
              <a:t>E</a:t>
            </a:r>
            <a:r>
              <a:rPr lang="en-US" dirty="0" smtClean="0"/>
              <a:t>/</a:t>
            </a:r>
            <a:r>
              <a:rPr lang="en-US" i="1" dirty="0" smtClean="0"/>
              <a:t>E</a:t>
            </a:r>
            <a:r>
              <a:rPr lang="en-US" dirty="0" smtClean="0"/>
              <a:t> ≤ 1/40 for </a:t>
            </a:r>
            <a:r>
              <a:rPr lang="en-US" i="1" dirty="0" smtClean="0"/>
              <a:t>P</a:t>
            </a:r>
            <a:r>
              <a:rPr lang="en-US" sz="2400" baseline="-25000" dirty="0" smtClean="0"/>
              <a:t>rot</a:t>
            </a:r>
            <a:r>
              <a:rPr lang="en-US" dirty="0" smtClean="0"/>
              <a:t> ≥ 8 </a:t>
            </a:r>
            <a:r>
              <a:rPr lang="en-US" dirty="0" err="1" smtClean="0"/>
              <a:t>msec</a:t>
            </a:r>
            <a:r>
              <a:rPr lang="en-US" dirty="0" smtClean="0"/>
              <a:t> (</a:t>
            </a:r>
            <a:r>
              <a:rPr lang="en-US" i="1" dirty="0" smtClean="0"/>
              <a:t>R</a:t>
            </a:r>
            <a:r>
              <a:rPr lang="en-US" dirty="0" smtClean="0"/>
              <a:t> = 10 km)</a:t>
            </a:r>
          </a:p>
          <a:p>
            <a:endParaRPr lang="en-US" dirty="0" smtClean="0"/>
          </a:p>
          <a:p>
            <a:r>
              <a:rPr lang="en-US" dirty="0" smtClean="0"/>
              <a:t>	B-fields: </a:t>
            </a:r>
            <a:r>
              <a:rPr lang="en-US" dirty="0" err="1" smtClean="0"/>
              <a:t>Δ</a:t>
            </a:r>
            <a:r>
              <a:rPr lang="en-US" i="1" dirty="0" err="1" smtClean="0"/>
              <a:t>E</a:t>
            </a:r>
            <a:r>
              <a:rPr lang="en-US" sz="2400" baseline="-25000" dirty="0" err="1" smtClean="0"/>
              <a:t>Zeeman</a:t>
            </a:r>
            <a:r>
              <a:rPr lang="en-US" i="1" dirty="0" smtClean="0"/>
              <a:t> </a:t>
            </a:r>
            <a:r>
              <a:rPr lang="en-US" dirty="0" smtClean="0"/>
              <a:t>&lt;</a:t>
            </a:r>
            <a:r>
              <a:rPr lang="en-US" i="1" dirty="0" smtClean="0"/>
              <a:t> </a:t>
            </a:r>
            <a:r>
              <a:rPr lang="en-US" dirty="0" err="1" smtClean="0"/>
              <a:t>Δ</a:t>
            </a:r>
            <a:r>
              <a:rPr lang="en-US" i="1" dirty="0" err="1" smtClean="0"/>
              <a:t>E</a:t>
            </a:r>
            <a:r>
              <a:rPr lang="en-US" sz="2400" baseline="-25000" dirty="0" err="1" smtClean="0"/>
              <a:t>Stark</a:t>
            </a:r>
            <a:r>
              <a:rPr lang="en-US" dirty="0" smtClean="0"/>
              <a:t>: </a:t>
            </a:r>
            <a:r>
              <a:rPr lang="en-US" dirty="0" err="1" smtClean="0"/>
              <a:t>Δ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Zeeman</a:t>
            </a:r>
            <a:r>
              <a:rPr lang="en-US" i="1" dirty="0" smtClean="0"/>
              <a:t> </a:t>
            </a:r>
            <a:r>
              <a:rPr lang="en-US" dirty="0" smtClean="0"/>
              <a:t> = </a:t>
            </a:r>
            <a:r>
              <a:rPr lang="en-US" i="1" dirty="0" smtClean="0"/>
              <a:t>μ</a:t>
            </a:r>
            <a:r>
              <a:rPr lang="en-US" sz="2400" baseline="-25000" dirty="0" smtClean="0"/>
              <a:t>B</a:t>
            </a:r>
            <a:r>
              <a:rPr lang="en-US" dirty="0" smtClean="0"/>
              <a:t> |</a:t>
            </a:r>
            <a:r>
              <a:rPr lang="en-US" b="1" i="1" dirty="0" smtClean="0"/>
              <a:t>B</a:t>
            </a:r>
            <a:r>
              <a:rPr lang="en-US" dirty="0" smtClean="0"/>
              <a:t>| &lt;</a:t>
            </a:r>
            <a:r>
              <a:rPr lang="en-US" i="1" dirty="0" smtClean="0"/>
              <a:t> </a:t>
            </a:r>
            <a:r>
              <a:rPr lang="en-US" dirty="0" smtClean="0"/>
              <a:t>20 </a:t>
            </a:r>
            <a:r>
              <a:rPr lang="en-US" dirty="0" err="1" smtClean="0"/>
              <a:t>eV</a:t>
            </a:r>
            <a:r>
              <a:rPr lang="en-US" dirty="0" smtClean="0"/>
              <a:t>: |</a:t>
            </a:r>
            <a:r>
              <a:rPr lang="en-US" b="1" i="1" dirty="0" smtClean="0"/>
              <a:t>B</a:t>
            </a:r>
            <a:r>
              <a:rPr lang="en-US" dirty="0" smtClean="0"/>
              <a:t>| &lt; 3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sz="2400" baseline="30000" dirty="0" smtClean="0"/>
              <a:t>9</a:t>
            </a:r>
            <a:r>
              <a:rPr lang="en-US" dirty="0" smtClean="0"/>
              <a:t> G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5" name="Picture 4" descr="equation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581400"/>
            <a:ext cx="4652087" cy="558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697" y="5791200"/>
            <a:ext cx="6556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STARK WIDTH IS SENSITIVE TO DENSITY, HENCE TO </a:t>
            </a:r>
            <a:r>
              <a:rPr lang="en-US" i="1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i="1" dirty="0" smtClean="0">
                <a:solidFill>
                  <a:srgbClr val="FF0000"/>
                </a:solidFill>
              </a:rPr>
              <a:t>GM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	COMBINE WITH REDSHIFT (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): GET MASS AND RADIUS!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1058</Words>
  <Application>Microsoft Macintosh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Photospheric X-ray Spectroscopy of Neutron Stars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Columbia University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Photospheric X-ray Spectroscopy of Neutron Stars</dc:title>
  <dc:creator>Frits Paerels</dc:creator>
  <cp:lastModifiedBy>Frits Paerels</cp:lastModifiedBy>
  <cp:revision>64</cp:revision>
  <dcterms:created xsi:type="dcterms:W3CDTF">2008-05-23T05:14:54Z</dcterms:created>
  <dcterms:modified xsi:type="dcterms:W3CDTF">2008-05-23T05:17:33Z</dcterms:modified>
</cp:coreProperties>
</file>